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C1E4"/>
    <a:srgbClr val="53B7B7"/>
    <a:srgbClr val="72C2C2"/>
    <a:srgbClr val="477CB5"/>
    <a:srgbClr val="913B6B"/>
    <a:srgbClr val="963968"/>
    <a:srgbClr val="537DB5"/>
    <a:srgbClr val="4E75AC"/>
    <a:srgbClr val="4472C4"/>
    <a:srgbClr val="8D36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309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F73BA-42AF-468A-87F3-A89AB5886E1C}" type="datetimeFigureOut">
              <a:rPr lang="fr-FR" smtClean="0"/>
              <a:t>17/01/2024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0720-C27C-4161-ABDB-B3DB52108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168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F73BA-42AF-468A-87F3-A89AB5886E1C}" type="datetimeFigureOut">
              <a:rPr lang="fr-FR" smtClean="0"/>
              <a:t>17/01/2024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0720-C27C-4161-ABDB-B3DB52108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0655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F73BA-42AF-468A-87F3-A89AB5886E1C}" type="datetimeFigureOut">
              <a:rPr lang="fr-FR" smtClean="0"/>
              <a:t>17/01/2024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0720-C27C-4161-ABDB-B3DB52108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5434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F73BA-42AF-468A-87F3-A89AB5886E1C}" type="datetimeFigureOut">
              <a:rPr lang="fr-FR" smtClean="0"/>
              <a:t>17/01/2024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0720-C27C-4161-ABDB-B3DB52108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912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F73BA-42AF-468A-87F3-A89AB5886E1C}" type="datetimeFigureOut">
              <a:rPr lang="fr-FR" smtClean="0"/>
              <a:t>17/01/2024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0720-C27C-4161-ABDB-B3DB52108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901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F73BA-42AF-468A-87F3-A89AB5886E1C}" type="datetimeFigureOut">
              <a:rPr lang="fr-FR" smtClean="0"/>
              <a:t>17/01/2024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0720-C27C-4161-ABDB-B3DB52108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1928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F73BA-42AF-468A-87F3-A89AB5886E1C}" type="datetimeFigureOut">
              <a:rPr lang="fr-FR" smtClean="0"/>
              <a:t>17/01/2024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0720-C27C-4161-ABDB-B3DB52108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7864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F73BA-42AF-468A-87F3-A89AB5886E1C}" type="datetimeFigureOut">
              <a:rPr lang="fr-FR" smtClean="0"/>
              <a:t>17/01/2024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0720-C27C-4161-ABDB-B3DB52108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4302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F73BA-42AF-468A-87F3-A89AB5886E1C}" type="datetimeFigureOut">
              <a:rPr lang="fr-FR" smtClean="0"/>
              <a:t>17/01/2024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0720-C27C-4161-ABDB-B3DB52108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85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F73BA-42AF-468A-87F3-A89AB5886E1C}" type="datetimeFigureOut">
              <a:rPr lang="fr-FR" smtClean="0"/>
              <a:t>17/01/2024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0720-C27C-4161-ABDB-B3DB52108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185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F73BA-42AF-468A-87F3-A89AB5886E1C}" type="datetimeFigureOut">
              <a:rPr lang="fr-FR" smtClean="0"/>
              <a:t>17/01/2024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0720-C27C-4161-ABDB-B3DB52108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5390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F73BA-42AF-468A-87F3-A89AB5886E1C}" type="datetimeFigureOut">
              <a:rPr lang="fr-FR" smtClean="0"/>
              <a:t>17/01/2024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A0720-C27C-4161-ABDB-B3DB52108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075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hyperlink" Target="mailto:ipnc-etudeclinique@pasteur.fr" TargetMode="External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12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microsoft.com/office/2007/relationships/hdphoto" Target="../media/hdphoto3.wdp"/><Relationship Id="rId5" Type="http://schemas.microsoft.com/office/2007/relationships/hdphoto" Target="../media/hdphoto1.wdp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6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9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00F4622-5493-6C9C-6CE9-C40931E7667A}"/>
              </a:ext>
            </a:extLst>
          </p:cNvPr>
          <p:cNvSpPr/>
          <p:nvPr/>
        </p:nvSpPr>
        <p:spPr>
          <a:xfrm>
            <a:off x="-1" y="1235280"/>
            <a:ext cx="7559675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ETUDE DES DÉTERMINANTS GÉNÉTIQUES DE LA RÉPONSE IMMUNITAIRE</a:t>
            </a:r>
          </a:p>
          <a:p>
            <a:pPr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ANTIVIRALE DES POPULATIONS EN NOUVELLE-CALEDONIE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E3D9BAC9-454E-87CE-E581-F9190D2E39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2" r="4578" b="4614"/>
          <a:stretch/>
        </p:blipFill>
        <p:spPr bwMode="auto">
          <a:xfrm>
            <a:off x="96560" y="199646"/>
            <a:ext cx="1152880" cy="479984"/>
          </a:xfrm>
          <a:prstGeom prst="rect">
            <a:avLst/>
          </a:prstGeom>
          <a:noFill/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50D3A760-A726-B270-D436-576D5D1C43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440" y="99255"/>
            <a:ext cx="798000" cy="79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1D800BE6-812E-7C28-D17C-01001B730BCB}"/>
              </a:ext>
            </a:extLst>
          </p:cNvPr>
          <p:cNvSpPr txBox="1"/>
          <p:nvPr/>
        </p:nvSpPr>
        <p:spPr>
          <a:xfrm>
            <a:off x="1969738" y="3889345"/>
            <a:ext cx="5394250" cy="1065856"/>
          </a:xfrm>
          <a:prstGeom prst="rect">
            <a:avLst/>
          </a:prstGeom>
          <a:solidFill>
            <a:srgbClr val="ADC1E4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80189" tIns="40094" rIns="80189" bIns="40094" rtlCol="0" anchor="t">
            <a:spAutoFit/>
          </a:bodyPr>
          <a:lstStyle/>
          <a:p>
            <a:r>
              <a:rPr lang="fr-FR" sz="1600" b="1" dirty="0">
                <a:solidFill>
                  <a:schemeClr val="accent1"/>
                </a:solidFill>
              </a:rPr>
              <a:t>GEDIPOP</a:t>
            </a:r>
            <a:r>
              <a:rPr lang="fr-FR" sz="1600" dirty="0"/>
              <a:t> a pour but d’étudier</a:t>
            </a:r>
            <a:r>
              <a:rPr lang="fr-FR" sz="1600" dirty="0">
                <a:cs typeface="Calibri"/>
              </a:rPr>
              <a:t> </a:t>
            </a:r>
            <a:r>
              <a:rPr lang="fr-FR" sz="1600" b="1" dirty="0">
                <a:cs typeface="Calibri"/>
              </a:rPr>
              <a:t>les différences dans la réponse</a:t>
            </a:r>
          </a:p>
          <a:p>
            <a:r>
              <a:rPr lang="fr-FR" sz="1600" b="1" dirty="0">
                <a:cs typeface="Calibri"/>
              </a:rPr>
              <a:t>des Mélanésiens et des Européens aux virus,</a:t>
            </a:r>
          </a:p>
          <a:p>
            <a:r>
              <a:rPr lang="fr-FR" sz="1600" dirty="0">
                <a:cs typeface="Calibri"/>
              </a:rPr>
              <a:t>notamment au </a:t>
            </a:r>
            <a:r>
              <a:rPr lang="fr-FR" sz="1600" b="1" dirty="0">
                <a:cs typeface="Calibri"/>
              </a:rPr>
              <a:t>virus de la dengue,</a:t>
            </a:r>
          </a:p>
          <a:p>
            <a:r>
              <a:rPr lang="fr-FR" sz="1600" dirty="0">
                <a:cs typeface="Calibri"/>
              </a:rPr>
              <a:t>et </a:t>
            </a:r>
            <a:r>
              <a:rPr lang="fr-FR" sz="1600" b="1" dirty="0">
                <a:cs typeface="Calibri"/>
              </a:rPr>
              <a:t>d’identifier les gènes qui la régulent.</a:t>
            </a:r>
          </a:p>
        </p:txBody>
      </p:sp>
      <p:pic>
        <p:nvPicPr>
          <p:cNvPr id="15" name="Image 14" descr="Une image contenant clipart, dessin humoristique, Dessin animé, Animation&#10;&#10;Description générée automatiquement">
            <a:extLst>
              <a:ext uri="{FF2B5EF4-FFF2-40B4-BE49-F238E27FC236}">
                <a16:creationId xmlns:a16="http://schemas.microsoft.com/office/drawing/2014/main" id="{3212F7E4-4EA5-A312-65AB-749F3B6DCCA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6667" b="85667" l="22625" r="79000">
                        <a14:foregroundMark x1="50000" y1="67833" x2="50000" y2="67833"/>
                        <a14:foregroundMark x1="46875" y1="85000" x2="46875" y2="85000"/>
                        <a14:foregroundMark x1="53625" y1="85667" x2="53625" y2="85667"/>
                        <a14:foregroundMark x1="75875" y1="43000" x2="75875" y2="43000"/>
                        <a14:foregroundMark x1="72250" y1="52500" x2="72250" y2="52500"/>
                        <a14:foregroundMark x1="79000" y1="38167" x2="79000" y2="38167"/>
                        <a14:foregroundMark x1="72250" y1="35333" x2="72250" y2="35333"/>
                        <a14:foregroundMark x1="24625" y1="34000" x2="24625" y2="34000"/>
                        <a14:foregroundMark x1="22625" y1="38167" x2="22625" y2="38167"/>
                        <a14:foregroundMark x1="27750" y1="51833" x2="27750" y2="51833"/>
                        <a14:foregroundMark x1="52625" y1="16667" x2="52625" y2="16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490" t="11298" r="17531" b="9641"/>
          <a:stretch/>
        </p:blipFill>
        <p:spPr>
          <a:xfrm>
            <a:off x="598295" y="3833648"/>
            <a:ext cx="1177813" cy="1091593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2184C734-152B-4808-4BC8-9441D52F0D40}"/>
              </a:ext>
            </a:extLst>
          </p:cNvPr>
          <p:cNvSpPr/>
          <p:nvPr/>
        </p:nvSpPr>
        <p:spPr>
          <a:xfrm>
            <a:off x="610205" y="2749350"/>
            <a:ext cx="845230" cy="400110"/>
          </a:xfrm>
          <a:prstGeom prst="rect">
            <a:avLst/>
          </a:prstGeom>
          <a:ln>
            <a:solidFill>
              <a:schemeClr val="bg1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Qui ? 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4534D063-45A2-51D1-7301-3BC81CDAE836}"/>
              </a:ext>
            </a:extLst>
          </p:cNvPr>
          <p:cNvSpPr txBox="1"/>
          <p:nvPr/>
        </p:nvSpPr>
        <p:spPr>
          <a:xfrm>
            <a:off x="172944" y="6142381"/>
            <a:ext cx="3263436" cy="573414"/>
          </a:xfrm>
          <a:prstGeom prst="rect">
            <a:avLst/>
          </a:prstGeom>
          <a:noFill/>
        </p:spPr>
        <p:txBody>
          <a:bodyPr wrap="square" lIns="80189" tIns="40094" rIns="80189" bIns="40094" rtlCol="0" anchor="t">
            <a:spAutoFit/>
          </a:bodyPr>
          <a:lstStyle/>
          <a:p>
            <a:r>
              <a:rPr lang="fr-FR" sz="1579" dirty="0"/>
              <a:t>Après recueil de votre </a:t>
            </a:r>
            <a:r>
              <a:rPr lang="fr-FR" sz="1600" b="1" dirty="0"/>
              <a:t>consentement,</a:t>
            </a:r>
          </a:p>
          <a:p>
            <a:r>
              <a:rPr lang="fr-FR" sz="1600" dirty="0"/>
              <a:t>une visite de </a:t>
            </a:r>
            <a:r>
              <a:rPr lang="fr-FR" sz="1600" b="1" dirty="0"/>
              <a:t>30 minutes</a:t>
            </a:r>
            <a:r>
              <a:rPr lang="fr-FR" sz="1579" dirty="0"/>
              <a:t> </a:t>
            </a:r>
            <a:endParaRPr lang="fr-FR" sz="1579" dirty="0">
              <a:cs typeface="Calibri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424EBE7-6BBB-56B3-C9FC-F0590F92FEB9}"/>
              </a:ext>
            </a:extLst>
          </p:cNvPr>
          <p:cNvSpPr/>
          <p:nvPr/>
        </p:nvSpPr>
        <p:spPr>
          <a:xfrm>
            <a:off x="463671" y="5499786"/>
            <a:ext cx="1447063" cy="400110"/>
          </a:xfrm>
          <a:prstGeom prst="rect">
            <a:avLst/>
          </a:prstGeom>
          <a:ln>
            <a:solidFill>
              <a:schemeClr val="bg1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just"/>
            <a:r>
              <a:rPr lang="fr-FR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Comment ? </a:t>
            </a:r>
          </a:p>
        </p:txBody>
      </p:sp>
      <p:pic>
        <p:nvPicPr>
          <p:cNvPr id="45" name="Image 44" descr="Une image contenant jouet, dessin humoristique, décoration, illustration&#10;&#10;Description générée automatiquement">
            <a:extLst>
              <a:ext uri="{FF2B5EF4-FFF2-40B4-BE49-F238E27FC236}">
                <a16:creationId xmlns:a16="http://schemas.microsoft.com/office/drawing/2014/main" id="{C26A7A6F-0534-A7F9-4BA7-4871B0F1D5D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154" b="96538" l="9317" r="93168">
                        <a14:foregroundMark x1="28571" y1="42692" x2="32919" y2="42692"/>
                        <a14:foregroundMark x1="52795" y1="42692" x2="59627" y2="44231"/>
                        <a14:foregroundMark x1="9317" y1="65000" x2="9938" y2="66538"/>
                        <a14:foregroundMark x1="93168" y1="64231" x2="92547" y2="69231"/>
                        <a14:foregroundMark x1="86335" y1="15385" x2="85714" y2="1154"/>
                        <a14:foregroundMark x1="54037" y1="91538" x2="54037" y2="91538"/>
                        <a14:foregroundMark x1="58385" y1="96538" x2="59627" y2="9346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035" y="5108431"/>
            <a:ext cx="504606" cy="814892"/>
          </a:xfrm>
          <a:prstGeom prst="rect">
            <a:avLst/>
          </a:prstGeom>
        </p:spPr>
      </p:pic>
      <p:sp>
        <p:nvSpPr>
          <p:cNvPr id="46" name="ZoneTexte 45">
            <a:extLst>
              <a:ext uri="{FF2B5EF4-FFF2-40B4-BE49-F238E27FC236}">
                <a16:creationId xmlns:a16="http://schemas.microsoft.com/office/drawing/2014/main" id="{3EBF8820-29CD-AD38-8BEE-2EAE4B948646}"/>
              </a:ext>
            </a:extLst>
          </p:cNvPr>
          <p:cNvSpPr txBox="1"/>
          <p:nvPr/>
        </p:nvSpPr>
        <p:spPr>
          <a:xfrm>
            <a:off x="4167268" y="5499786"/>
            <a:ext cx="1600270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Une prise de sang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90D5B500-EE12-0DC9-9282-60E0247B46CB}"/>
              </a:ext>
            </a:extLst>
          </p:cNvPr>
          <p:cNvSpPr txBox="1"/>
          <p:nvPr/>
        </p:nvSpPr>
        <p:spPr>
          <a:xfrm>
            <a:off x="4167268" y="7034963"/>
            <a:ext cx="1487693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Un questionnaire</a:t>
            </a:r>
          </a:p>
        </p:txBody>
      </p:sp>
      <p:pic>
        <p:nvPicPr>
          <p:cNvPr id="49" name="Image 48" descr="Une image contenant capture d’écran, texte, Rectangle, Ordinateur tablette&#10;&#10;Description générée automatiquement">
            <a:extLst>
              <a:ext uri="{FF2B5EF4-FFF2-40B4-BE49-F238E27FC236}">
                <a16:creationId xmlns:a16="http://schemas.microsoft.com/office/drawing/2014/main" id="{5B5AF368-5EFE-C5D9-2DF2-A20CD7BE094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6084" y="6925958"/>
            <a:ext cx="768503" cy="768503"/>
          </a:xfrm>
          <a:prstGeom prst="rect">
            <a:avLst/>
          </a:prstGeom>
        </p:spPr>
      </p:pic>
      <p:grpSp>
        <p:nvGrpSpPr>
          <p:cNvPr id="12" name="Groupe 11">
            <a:extLst>
              <a:ext uri="{FF2B5EF4-FFF2-40B4-BE49-F238E27FC236}">
                <a16:creationId xmlns:a16="http://schemas.microsoft.com/office/drawing/2014/main" id="{5D0EE50C-A168-4DC8-569D-514B5991E869}"/>
              </a:ext>
            </a:extLst>
          </p:cNvPr>
          <p:cNvGrpSpPr/>
          <p:nvPr/>
        </p:nvGrpSpPr>
        <p:grpSpPr>
          <a:xfrm>
            <a:off x="3414098" y="5860086"/>
            <a:ext cx="727387" cy="1159099"/>
            <a:chOff x="3417293" y="6067611"/>
            <a:chExt cx="592444" cy="940413"/>
          </a:xfrm>
        </p:grpSpPr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1A6B1CC6-D694-5148-745A-1B668F0D3450}"/>
                </a:ext>
              </a:extLst>
            </p:cNvPr>
            <p:cNvGrpSpPr/>
            <p:nvPr/>
          </p:nvGrpSpPr>
          <p:grpSpPr>
            <a:xfrm>
              <a:off x="3417293" y="6067611"/>
              <a:ext cx="592444" cy="940413"/>
              <a:chOff x="2059536" y="5111408"/>
              <a:chExt cx="1051133" cy="947560"/>
            </a:xfrm>
          </p:grpSpPr>
          <p:cxnSp>
            <p:nvCxnSpPr>
              <p:cNvPr id="36" name="Connecteur droit avec flèche 35">
                <a:extLst>
                  <a:ext uri="{FF2B5EF4-FFF2-40B4-BE49-F238E27FC236}">
                    <a16:creationId xmlns:a16="http://schemas.microsoft.com/office/drawing/2014/main" id="{2C914A7A-B6EB-0AC4-F68D-0ED8DAF8E0C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059536" y="5111408"/>
                <a:ext cx="1051133" cy="46899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Connecteur droit avec flèche 36">
                <a:extLst>
                  <a:ext uri="{FF2B5EF4-FFF2-40B4-BE49-F238E27FC236}">
                    <a16:creationId xmlns:a16="http://schemas.microsoft.com/office/drawing/2014/main" id="{B401A8AB-C944-2A4A-1397-B1259B169D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66657" y="5580404"/>
                <a:ext cx="1044012" cy="47856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F23CC652-0FC6-0893-548C-868FC7C27B52}"/>
                </a:ext>
              </a:extLst>
            </p:cNvPr>
            <p:cNvCxnSpPr>
              <a:cxnSpLocks/>
            </p:cNvCxnSpPr>
            <p:nvPr/>
          </p:nvCxnSpPr>
          <p:spPr>
            <a:xfrm>
              <a:off x="3462222" y="6530435"/>
              <a:ext cx="50905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ZoneTexte 13">
            <a:extLst>
              <a:ext uri="{FF2B5EF4-FFF2-40B4-BE49-F238E27FC236}">
                <a16:creationId xmlns:a16="http://schemas.microsoft.com/office/drawing/2014/main" id="{835DB2F0-D36A-A55B-F5E5-A34EB469A619}"/>
              </a:ext>
            </a:extLst>
          </p:cNvPr>
          <p:cNvSpPr txBox="1"/>
          <p:nvPr/>
        </p:nvSpPr>
        <p:spPr>
          <a:xfrm>
            <a:off x="4094259" y="6288092"/>
            <a:ext cx="2230499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Un prélèvement buccal</a:t>
            </a:r>
          </a:p>
        </p:txBody>
      </p:sp>
      <p:pic>
        <p:nvPicPr>
          <p:cNvPr id="18" name="Image 17" descr="Une image contenant dessin humoristique, dessin, Visage humain, clipart&#10;&#10;Description générée automatiquement">
            <a:extLst>
              <a:ext uri="{FF2B5EF4-FFF2-40B4-BE49-F238E27FC236}">
                <a16:creationId xmlns:a16="http://schemas.microsoft.com/office/drawing/2014/main" id="{912B9529-FAE4-FCBE-0B9B-20C2506AC7BB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33" t="31814" r="17753" b="16568"/>
          <a:stretch/>
        </p:blipFill>
        <p:spPr>
          <a:xfrm>
            <a:off x="6482375" y="5923323"/>
            <a:ext cx="934761" cy="8920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" name="Image 20" descr="Une image contenant logo, Police, symbole, Graphique&#10;&#10;Description générée automatiquement">
            <a:extLst>
              <a:ext uri="{FF2B5EF4-FFF2-40B4-BE49-F238E27FC236}">
                <a16:creationId xmlns:a16="http://schemas.microsoft.com/office/drawing/2014/main" id="{20F1D40E-2F4E-8D6A-FDC9-A1307428F48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917" r="96166">
                        <a14:foregroundMark x1="13419" y1="23333" x2="13419" y2="23333"/>
                        <a14:foregroundMark x1="5112" y1="73333" x2="5112" y2="73333"/>
                        <a14:foregroundMark x1="2236" y1="62222" x2="2236" y2="62222"/>
                        <a14:foregroundMark x1="22364" y1="38889" x2="22364" y2="38889"/>
                        <a14:foregroundMark x1="54952" y1="53333" x2="54952" y2="53333"/>
                        <a14:foregroundMark x1="55911" y1="17778" x2="55911" y2="17778"/>
                        <a14:foregroundMark x1="69329" y1="33333" x2="69329" y2="33333"/>
                        <a14:foregroundMark x1="78275" y1="47778" x2="78275" y2="47778"/>
                        <a14:foregroundMark x1="87220" y1="45556" x2="87220" y2="45556"/>
                        <a14:foregroundMark x1="96166" y1="34444" x2="96166" y2="34444"/>
                        <a14:foregroundMark x1="56550" y1="20000" x2="56550" y2="20000"/>
                        <a14:foregroundMark x1="56550" y1="14444" x2="56550" y2="14444"/>
                        <a14:foregroundMark x1="57188" y1="14444" x2="57188" y2="14444"/>
                        <a14:foregroundMark x1="56550" y1="16667" x2="56550" y2="16667"/>
                        <a14:foregroundMark x1="56550" y1="16667" x2="56550" y2="16667"/>
                        <a14:foregroundMark x1="56550" y1="16667" x2="56550" y2="16667"/>
                        <a14:foregroundMark x1="55911" y1="17778" x2="55911" y2="17778"/>
                        <a14:foregroundMark x1="44409" y1="77778" x2="44409" y2="77778"/>
                        <a14:foregroundMark x1="61661" y1="73333" x2="61661" y2="73333"/>
                        <a14:foregroundMark x1="71246" y1="38889" x2="71246" y2="38889"/>
                        <a14:foregroundMark x1="5112" y1="28889" x2="5112" y2="28889"/>
                        <a14:foregroundMark x1="54952" y1="90000" x2="54952" y2="90000"/>
                        <a14:foregroundMark x1="69010" y1="51111" x2="69010" y2="51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8156" y="208524"/>
            <a:ext cx="1705832" cy="471105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B446320F-FBC6-E60B-3479-81C5A00C06C3}"/>
              </a:ext>
            </a:extLst>
          </p:cNvPr>
          <p:cNvSpPr/>
          <p:nvPr/>
        </p:nvSpPr>
        <p:spPr>
          <a:xfrm>
            <a:off x="1447587" y="8026928"/>
            <a:ext cx="5037982" cy="400110"/>
          </a:xfrm>
          <a:prstGeom prst="rect">
            <a:avLst/>
          </a:prstGeom>
          <a:ln>
            <a:solidFill>
              <a:schemeClr val="bg1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just"/>
            <a:r>
              <a:rPr lang="fr-FR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Si vous souhaiter participer à l’étude GEDIPOP </a:t>
            </a:r>
          </a:p>
        </p:txBody>
      </p:sp>
      <p:pic>
        <p:nvPicPr>
          <p:cNvPr id="23" name="Picture 6" descr="Résultat d’images pour contact">
            <a:extLst>
              <a:ext uri="{FF2B5EF4-FFF2-40B4-BE49-F238E27FC236}">
                <a16:creationId xmlns:a16="http://schemas.microsoft.com/office/drawing/2014/main" id="{563D86C9-55CF-2BCB-72D6-F896A19A5D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24" y="8648589"/>
            <a:ext cx="1697177" cy="187572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ZoneTexte 30">
            <a:extLst>
              <a:ext uri="{FF2B5EF4-FFF2-40B4-BE49-F238E27FC236}">
                <a16:creationId xmlns:a16="http://schemas.microsoft.com/office/drawing/2014/main" id="{4823FAC4-7657-C39A-CDEF-049E539C9864}"/>
              </a:ext>
            </a:extLst>
          </p:cNvPr>
          <p:cNvSpPr txBox="1"/>
          <p:nvPr/>
        </p:nvSpPr>
        <p:spPr>
          <a:xfrm>
            <a:off x="2096729" y="8592248"/>
            <a:ext cx="5320407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800" b="1" dirty="0"/>
              <a:t>Parlez-en à votre médecin du CMS (dispensaire)</a:t>
            </a:r>
          </a:p>
          <a:p>
            <a:pPr algn="ctr"/>
            <a:r>
              <a:rPr lang="fr-FR" dirty="0"/>
              <a:t>ou contactez-nous</a:t>
            </a:r>
            <a:endParaRPr lang="fr-FR" sz="1800" dirty="0"/>
          </a:p>
          <a:p>
            <a:pPr algn="ctr"/>
            <a:r>
              <a:rPr lang="fr-FR" sz="1800" b="1" dirty="0"/>
              <a:t>Institut Pasteur de la Nouvelle-Calédonie</a:t>
            </a:r>
          </a:p>
          <a:p>
            <a:pPr algn="ctr"/>
            <a:r>
              <a:rPr lang="fr-FR" sz="1800" dirty="0"/>
              <a:t>110, </a:t>
            </a:r>
            <a:r>
              <a:rPr lang="fr-FR" sz="1800" dirty="0" err="1"/>
              <a:t>Bvd</a:t>
            </a:r>
            <a:r>
              <a:rPr lang="fr-FR" sz="1800" dirty="0"/>
              <a:t> Joseph </a:t>
            </a:r>
            <a:r>
              <a:rPr lang="fr-FR" sz="1800" dirty="0" err="1"/>
              <a:t>Wamytan</a:t>
            </a:r>
            <a:r>
              <a:rPr lang="fr-FR" sz="1800" dirty="0"/>
              <a:t> - 98835 DUMBEA-SUR-MER</a:t>
            </a:r>
          </a:p>
          <a:p>
            <a:pPr algn="ctr"/>
            <a:r>
              <a:rPr lang="fr-FR" sz="1800" dirty="0"/>
              <a:t>BP 61 - 98845 NOUMEA</a:t>
            </a:r>
          </a:p>
          <a:p>
            <a:pPr algn="ctr"/>
            <a:r>
              <a:rPr lang="fr-FR" sz="1800" dirty="0"/>
              <a:t>+687 27 26 66 </a:t>
            </a:r>
          </a:p>
          <a:p>
            <a:pPr algn="ctr"/>
            <a:r>
              <a:rPr lang="fr-FR" sz="1800" dirty="0"/>
              <a:t> </a:t>
            </a:r>
            <a:r>
              <a:rPr lang="fr-FR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13"/>
              </a:rPr>
              <a:t>ipnc-etudeclinique@pasteur.fr</a:t>
            </a:r>
            <a:r>
              <a:rPr lang="fr-FR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fr-FR" sz="1800" dirty="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E0AF7E80-85D6-8B34-8826-AFE649028A47}"/>
              </a:ext>
            </a:extLst>
          </p:cNvPr>
          <p:cNvSpPr txBox="1"/>
          <p:nvPr/>
        </p:nvSpPr>
        <p:spPr>
          <a:xfrm>
            <a:off x="1719876" y="2397714"/>
            <a:ext cx="521463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/>
              <a:t>Nous cherchons des volontaires de </a:t>
            </a:r>
            <a:r>
              <a:rPr lang="fr-FR" sz="1600" b="1" dirty="0"/>
              <a:t>plus de 18 ans se sentant appartenir à la communauté Mélanésienne ou Européenne </a:t>
            </a:r>
            <a:r>
              <a:rPr lang="fr-FR" sz="1600" dirty="0"/>
              <a:t>pour participer à l’étude </a:t>
            </a:r>
            <a:r>
              <a:rPr lang="fr-FR" sz="1600" b="1" dirty="0">
                <a:solidFill>
                  <a:schemeClr val="accent1"/>
                </a:solidFill>
              </a:rPr>
              <a:t>GEDIPOP</a:t>
            </a:r>
            <a:r>
              <a:rPr lang="fr-FR" sz="1600" b="1" dirty="0"/>
              <a:t> </a:t>
            </a:r>
            <a:r>
              <a:rPr lang="fr-FR" sz="1600" dirty="0"/>
              <a:t>proposée</a:t>
            </a:r>
          </a:p>
          <a:p>
            <a:r>
              <a:rPr lang="fr-FR" sz="1600" dirty="0"/>
              <a:t>par l’Institut Pasteur de la Nouvelle Calédonie (</a:t>
            </a:r>
            <a:r>
              <a:rPr lang="fr-FR" sz="1600" b="1" dirty="0"/>
              <a:t>IPNC</a:t>
            </a:r>
            <a:r>
              <a:rPr lang="fr-FR" sz="1600" dirty="0"/>
              <a:t>).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199D5DD-153B-4060-90AC-A6FB8EED4EA3}"/>
              </a:ext>
            </a:extLst>
          </p:cNvPr>
          <p:cNvSpPr txBox="1"/>
          <p:nvPr/>
        </p:nvSpPr>
        <p:spPr>
          <a:xfrm>
            <a:off x="-44054" y="10468870"/>
            <a:ext cx="328327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S ??"/>
              </a:rPr>
              <a:t>2022-035 GEDIPOP </a:t>
            </a:r>
            <a:r>
              <a:rPr lang="fr-F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S ??"/>
                <a:cs typeface="Arial" panose="020B0604020202020204" pitchFamily="34" charset="0"/>
                <a:sym typeface="Symbol" panose="05050102010706020507" pitchFamily="18" charset="2"/>
              </a:rPr>
              <a:t>Affiche </a:t>
            </a:r>
            <a:r>
              <a:rPr lang="fr-F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S ??"/>
              </a:rPr>
              <a:t>Version 1 </a:t>
            </a:r>
            <a:r>
              <a:rPr lang="fr-FR" sz="1000">
                <a:solidFill>
                  <a:srgbClr val="000000"/>
                </a:solidFill>
                <a:effectLst/>
                <a:latin typeface="Arial" panose="020B0604020202020204" pitchFamily="34" charset="0"/>
                <a:ea typeface="MS ??"/>
              </a:rPr>
              <a:t>du 17/01/2024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8639114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2216</TotalTime>
  <Words>160</Words>
  <Application>Microsoft Office PowerPoint</Application>
  <PresentationFormat>Personnalisé</PresentationFormat>
  <Paragraphs>24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Damaris</dc:creator>
  <cp:lastModifiedBy>Catherine  INIZAN</cp:lastModifiedBy>
  <cp:revision>19</cp:revision>
  <cp:lastPrinted>2023-11-06T23:52:53Z</cp:lastPrinted>
  <dcterms:created xsi:type="dcterms:W3CDTF">2023-11-02T20:03:44Z</dcterms:created>
  <dcterms:modified xsi:type="dcterms:W3CDTF">2024-01-17T00:09:03Z</dcterms:modified>
</cp:coreProperties>
</file>