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601200" cy="12801600" type="A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190E91-2432-3B05-F387-A0C016B60048}" name="Nathalie  CLÉMENT" initials="NC" userId="S::nclement@pasteur.fr::e508ec90-3b4c-4d05-93ac-b8d65ba5803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yrielle Dupont-Rouzeyrol" initials="MD" lastIdx="3" clrIdx="0">
    <p:extLst>
      <p:ext uri="{19B8F6BF-5375-455C-9EA6-DF929625EA0E}">
        <p15:presenceInfo xmlns:p15="http://schemas.microsoft.com/office/powerpoint/2012/main" userId="S-1-5-21-2534728650-228949625-832300524-1131" providerId="AD"/>
      </p:ext>
    </p:extLst>
  </p:cmAuthor>
  <p:cmAuthor id="2" name="Myrielle  DUPONT-ROUZEYROL" initials="MDR" lastIdx="5" clrIdx="1">
    <p:extLst>
      <p:ext uri="{19B8F6BF-5375-455C-9EA6-DF929625EA0E}">
        <p15:presenceInfo xmlns:p15="http://schemas.microsoft.com/office/powerpoint/2012/main" userId="S::mdupontr@pasteur.fr::aa07c4a4-c308-451a-a2ce-e26a030fcf68" providerId="AD"/>
      </p:ext>
    </p:extLst>
  </p:cmAuthor>
  <p:cmAuthor id="3" name="Valerie ALBERT-DUNAIS" initials="VA" lastIdx="4" clrIdx="2">
    <p:extLst>
      <p:ext uri="{19B8F6BF-5375-455C-9EA6-DF929625EA0E}">
        <p15:presenceInfo xmlns:p15="http://schemas.microsoft.com/office/powerpoint/2012/main" userId="S-1-5-21-1689043419-829990426-4205280518-14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FF"/>
    <a:srgbClr val="F24156"/>
    <a:srgbClr val="B200FF"/>
    <a:srgbClr val="5B9BD5"/>
    <a:srgbClr val="3C59A1"/>
    <a:srgbClr val="DEEBF7"/>
    <a:srgbClr val="91C300"/>
    <a:srgbClr val="ED7D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34" d="100"/>
          <a:sy n="34" d="100"/>
        </p:scale>
        <p:origin x="21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32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10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39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56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35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47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19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88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97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35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32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F323-6E04-48C1-85A2-C2404E7AB4E3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20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institutpasteur.nc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id="{C1BB96FE-0DF3-CFF6-7A49-8FE44A847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081" t="45300" r="5110" b="31559"/>
          <a:stretch/>
        </p:blipFill>
        <p:spPr>
          <a:xfrm>
            <a:off x="1414645" y="3187538"/>
            <a:ext cx="991892" cy="991892"/>
          </a:xfrm>
          <a:prstGeom prst="ellipse">
            <a:avLst/>
          </a:prstGeom>
        </p:spPr>
      </p:pic>
      <p:sp>
        <p:nvSpPr>
          <p:cNvPr id="7" name="Rectangle à coins arrondis 6"/>
          <p:cNvSpPr/>
          <p:nvPr/>
        </p:nvSpPr>
        <p:spPr>
          <a:xfrm>
            <a:off x="133564" y="1054106"/>
            <a:ext cx="9279036" cy="9125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8" name="ZoneTexte 7"/>
          <p:cNvSpPr txBox="1"/>
          <p:nvPr/>
        </p:nvSpPr>
        <p:spPr>
          <a:xfrm>
            <a:off x="251812" y="1056653"/>
            <a:ext cx="8832372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b="1" dirty="0">
                <a:solidFill>
                  <a:srgbClr val="3C59A1"/>
                </a:solidFill>
              </a:rPr>
              <a:t>L’Institut Pasteur de Nouvelle-Calédonie et ses partenaires de l’Institut Pasteur à Paris et de la DPASS-Sud vous proposent de participer à l’étude GEDIPOP</a:t>
            </a:r>
          </a:p>
          <a:p>
            <a:pPr algn="ctr"/>
            <a:r>
              <a:rPr lang="fr-FR" b="1" dirty="0">
                <a:solidFill>
                  <a:srgbClr val="3C59A1"/>
                </a:solidFill>
              </a:rPr>
              <a:t>sur la réponse immunitaire des </a:t>
            </a:r>
            <a:r>
              <a:rPr lang="fr-FR" b="1">
                <a:solidFill>
                  <a:srgbClr val="3C59A1"/>
                </a:solidFill>
              </a:rPr>
              <a:t>populations de </a:t>
            </a:r>
            <a:r>
              <a:rPr lang="fr-FR" b="1" dirty="0">
                <a:solidFill>
                  <a:srgbClr val="3C59A1"/>
                </a:solidFill>
              </a:rPr>
              <a:t>Nouvelle-Calédonie contre les virus.</a:t>
            </a:r>
            <a:endParaRPr lang="fr-FR" dirty="0">
              <a:solidFill>
                <a:srgbClr val="3C59A1"/>
              </a:solidFill>
            </a:endParaRPr>
          </a:p>
        </p:txBody>
      </p:sp>
      <p:sp>
        <p:nvSpPr>
          <p:cNvPr id="78" name="Rectangle à coins arrondis 77">
            <a:extLst>
              <a:ext uri="{FF2B5EF4-FFF2-40B4-BE49-F238E27FC236}">
                <a16:creationId xmlns:a16="http://schemas.microsoft.com/office/drawing/2014/main" id="{6AAC09FE-1F1A-6448-8360-DED13433BEB1}"/>
              </a:ext>
            </a:extLst>
          </p:cNvPr>
          <p:cNvSpPr/>
          <p:nvPr/>
        </p:nvSpPr>
        <p:spPr>
          <a:xfrm>
            <a:off x="144372" y="11403149"/>
            <a:ext cx="9266628" cy="85822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>
                <a:solidFill>
                  <a:schemeClr val="tx1"/>
                </a:solidFill>
              </a:rPr>
              <a:t>Vous trouverez des informations supplémentaires sur cette étude et sur vos droits relatifs à l’utilisation secondaire de vos échantillons et vos données pour la recherche en consultant le site Internet de l’Institut Pasteur de Nouvelle-Calédonie </a:t>
            </a:r>
            <a:r>
              <a:rPr lang="fr-FR" sz="1600" dirty="0">
                <a:solidFill>
                  <a:schemeClr val="tx1"/>
                </a:solidFill>
                <a:hlinkClick r:id="rId3"/>
              </a:rPr>
              <a:t>http://www.institutpasteur.nc/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910591" y="297366"/>
            <a:ext cx="57800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solidFill>
                  <a:srgbClr val="3C59A1"/>
                </a:solidFill>
              </a:rPr>
              <a:t>Etude des déterminants génétiques de la réponse immunitaire</a:t>
            </a:r>
          </a:p>
          <a:p>
            <a:pPr algn="ctr"/>
            <a:r>
              <a:rPr lang="fr-FR" sz="1600" dirty="0" err="1">
                <a:solidFill>
                  <a:srgbClr val="3C59A1"/>
                </a:solidFill>
              </a:rPr>
              <a:t>anti-virale</a:t>
            </a:r>
            <a:r>
              <a:rPr lang="fr-FR" sz="1600" dirty="0">
                <a:solidFill>
                  <a:srgbClr val="3C59A1"/>
                </a:solidFill>
              </a:rPr>
              <a:t> des populations Océaniennes</a:t>
            </a:r>
            <a:endParaRPr lang="fr-FR" sz="1600" dirty="0">
              <a:solidFill>
                <a:srgbClr val="3C59A1"/>
              </a:solidFill>
              <a:latin typeface="Segoe Script" panose="030B0504020000000003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282579" y="2473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fr-FR" sz="2000" b="1" dirty="0">
                <a:solidFill>
                  <a:srgbClr val="3C59A1"/>
                </a:solidFill>
              </a:rPr>
              <a:t>GEDIPOP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BE66CE8-1D78-43E3-B9A7-70506744D4DA}"/>
              </a:ext>
            </a:extLst>
          </p:cNvPr>
          <p:cNvGrpSpPr/>
          <p:nvPr/>
        </p:nvGrpSpPr>
        <p:grpSpPr>
          <a:xfrm>
            <a:off x="71572" y="9433328"/>
            <a:ext cx="9266628" cy="1924332"/>
            <a:chOff x="71572" y="9711166"/>
            <a:chExt cx="9266628" cy="1924332"/>
          </a:xfrm>
        </p:grpSpPr>
        <p:sp>
          <p:nvSpPr>
            <p:cNvPr id="6196" name="ZoneTexte 6195">
              <a:extLst>
                <a:ext uri="{FF2B5EF4-FFF2-40B4-BE49-F238E27FC236}">
                  <a16:creationId xmlns:a16="http://schemas.microsoft.com/office/drawing/2014/main" id="{6C51F69B-314B-B846-B166-A69FB758C185}"/>
                </a:ext>
              </a:extLst>
            </p:cNvPr>
            <p:cNvSpPr txBox="1"/>
            <p:nvPr/>
          </p:nvSpPr>
          <p:spPr>
            <a:xfrm>
              <a:off x="168136" y="9711894"/>
              <a:ext cx="9073500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fr-FR" b="1" dirty="0">
                  <a:solidFill>
                    <a:srgbClr val="3C59A1"/>
                  </a:solidFill>
                </a:rPr>
                <a:t>Quels sont vos droits?</a:t>
              </a:r>
            </a:p>
            <a:p>
              <a:pPr algn="just"/>
              <a:r>
                <a:rPr lang="fr-FR" sz="1600" b="1" dirty="0"/>
                <a:t>Vous êtes libre à tout moment de refuser de participer à l’étude.</a:t>
              </a:r>
            </a:p>
            <a:p>
              <a:pPr algn="just"/>
              <a:r>
                <a:rPr lang="fr-FR" sz="1600" dirty="0"/>
                <a:t>Votre échantillon et vos données seront</a:t>
              </a:r>
              <a:r>
                <a:rPr lang="fr-FR" sz="1600" b="1" dirty="0"/>
                <a:t> codés</a:t>
              </a:r>
              <a:r>
                <a:rPr lang="fr-FR" sz="1600" dirty="0"/>
                <a:t>, c’est-à-dire que </a:t>
              </a:r>
              <a:r>
                <a:rPr lang="fr-FR" sz="1600" b="1" dirty="0"/>
                <a:t>votre nom et votre prénom n’y seront pas associés</a:t>
              </a:r>
              <a:r>
                <a:rPr lang="fr-FR" sz="1600" dirty="0"/>
                <a:t> dans toutes les publications des résultats de l’étude.</a:t>
              </a:r>
            </a:p>
            <a:p>
              <a:pPr algn="just"/>
              <a:r>
                <a:rPr lang="fr-FR" sz="1600" dirty="0"/>
                <a:t>Vous pouvez à tout moment retirer votre consentement à l’utilisation de vos échantillons et de vos données, qui seront détruits. Seuls les résultats des analyses seront conservés, sauf si vous vous y opposez.</a:t>
              </a:r>
            </a:p>
            <a:p>
              <a:pPr algn="just"/>
              <a:endParaRPr lang="fr-FR" sz="1600" dirty="0"/>
            </a:p>
          </p:txBody>
        </p:sp>
        <p:sp>
          <p:nvSpPr>
            <p:cNvPr id="6197" name="Rectangle à coins arrondis 6196">
              <a:extLst>
                <a:ext uri="{FF2B5EF4-FFF2-40B4-BE49-F238E27FC236}">
                  <a16:creationId xmlns:a16="http://schemas.microsoft.com/office/drawing/2014/main" id="{6AAC09FE-1F1A-6448-8360-DED13433BEB1}"/>
                </a:ext>
              </a:extLst>
            </p:cNvPr>
            <p:cNvSpPr/>
            <p:nvPr/>
          </p:nvSpPr>
          <p:spPr>
            <a:xfrm>
              <a:off x="71572" y="9711166"/>
              <a:ext cx="9266628" cy="1700183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BA0D17D-9613-4A25-8A06-7DC14F4E6FD3}"/>
              </a:ext>
            </a:extLst>
          </p:cNvPr>
          <p:cNvGrpSpPr/>
          <p:nvPr/>
        </p:nvGrpSpPr>
        <p:grpSpPr>
          <a:xfrm>
            <a:off x="98089" y="4636190"/>
            <a:ext cx="9266628" cy="4547877"/>
            <a:chOff x="98089" y="4589946"/>
            <a:chExt cx="9266628" cy="4036183"/>
          </a:xfrm>
        </p:grpSpPr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6C51F69B-314B-B846-B166-A69FB758C185}"/>
                </a:ext>
              </a:extLst>
            </p:cNvPr>
            <p:cNvSpPr txBox="1"/>
            <p:nvPr/>
          </p:nvSpPr>
          <p:spPr>
            <a:xfrm>
              <a:off x="326789" y="4698741"/>
              <a:ext cx="8941364" cy="105161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fr-FR" b="1" dirty="0">
                  <a:solidFill>
                    <a:srgbClr val="3C59A1"/>
                  </a:solidFill>
                </a:rPr>
                <a:t>En</a:t>
              </a:r>
              <a:r>
                <a:rPr lang="fr-FR" b="1" dirty="0">
                  <a:solidFill>
                    <a:schemeClr val="accent1"/>
                  </a:solidFill>
                </a:rPr>
                <a:t> </a:t>
              </a:r>
              <a:r>
                <a:rPr lang="fr-FR" b="1" dirty="0">
                  <a:solidFill>
                    <a:srgbClr val="3C59A1"/>
                  </a:solidFill>
                </a:rPr>
                <a:t>quoi consiste votre participation à l’étude GEDIPOP ?</a:t>
              </a:r>
            </a:p>
            <a:p>
              <a:pPr algn="just"/>
              <a:r>
                <a:rPr lang="fr-FR" sz="1600" dirty="0"/>
                <a:t>Vous avez été contacté par notre équipe et donné votre accord oral à participer à l’étude.</a:t>
              </a:r>
            </a:p>
            <a:p>
              <a:pPr algn="just"/>
              <a:r>
                <a:rPr lang="fr-FR" sz="1600" dirty="0"/>
                <a:t>Vous nous avez donné vos coordonnées et un rendez-vous a été convenu.</a:t>
              </a:r>
            </a:p>
            <a:p>
              <a:pPr algn="just"/>
              <a:endParaRPr lang="fr-FR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629805" y="5694125"/>
              <a:ext cx="7235225" cy="1174535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/>
            <a:p>
              <a:pPr algn="just"/>
              <a:r>
                <a:rPr lang="fr-FR" sz="1600" dirty="0">
                  <a:solidFill>
                    <a:srgbClr val="000000"/>
                  </a:solidFill>
                </a:rPr>
                <a:t>Au cours de ce rendez-vous, un personnel de l’étude appartenant à l’Institut Pasteur de Nouvelle-Calédonie recueillera votre </a:t>
              </a:r>
              <a:r>
                <a:rPr lang="fr-FR" sz="1600" b="1" dirty="0">
                  <a:solidFill>
                    <a:srgbClr val="000000"/>
                  </a:solidFill>
                </a:rPr>
                <a:t>consentement </a:t>
              </a:r>
              <a:r>
                <a:rPr lang="fr-FR" sz="1600" dirty="0">
                  <a:solidFill>
                    <a:srgbClr val="000000"/>
                  </a:solidFill>
                </a:rPr>
                <a:t>à participer à l’étude. Si vous êtes d’accord de participer à l’étude, il/elle vous fera passer un </a:t>
              </a:r>
              <a:r>
                <a:rPr lang="fr-FR" sz="1600" b="1" dirty="0">
                  <a:solidFill>
                    <a:srgbClr val="000000"/>
                  </a:solidFill>
                </a:rPr>
                <a:t>questionnaire </a:t>
              </a:r>
              <a:r>
                <a:rPr lang="fr-FR" sz="1600" dirty="0">
                  <a:solidFill>
                    <a:srgbClr val="000000"/>
                  </a:solidFill>
                </a:rPr>
                <a:t>d’environ 30 min en vue de recueillir des informations relatives à votre santé.</a:t>
              </a:r>
            </a:p>
            <a:p>
              <a:pPr algn="just"/>
              <a:endParaRPr lang="fr-FR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46876" y="6792121"/>
              <a:ext cx="8285680" cy="1611572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/>
            <a:p>
              <a:pPr algn="just"/>
              <a:r>
                <a:rPr lang="fr-FR" sz="1600" dirty="0"/>
                <a:t>Ce personnel qualifié de l’Institut Pasteur vous prélèvera ensuite</a:t>
              </a:r>
            </a:p>
            <a:p>
              <a:pPr algn="just"/>
              <a:r>
                <a:rPr lang="fr-FR" sz="1600" dirty="0"/>
                <a:t>2 échantillons de salive et </a:t>
              </a:r>
              <a:r>
                <a:rPr lang="fr-FR" sz="1600" b="1" dirty="0"/>
                <a:t>2 tubes de sang (20 </a:t>
              </a:r>
              <a:r>
                <a:rPr lang="fr-FR" sz="1600" b="1" dirty="0" err="1"/>
                <a:t>mL</a:t>
              </a:r>
              <a:r>
                <a:rPr lang="fr-FR" sz="1600" b="1" dirty="0"/>
                <a:t>). </a:t>
              </a:r>
            </a:p>
            <a:p>
              <a:pPr algn="just"/>
              <a:endParaRPr lang="fr-FR" sz="1600" dirty="0"/>
            </a:p>
            <a:p>
              <a:pPr algn="just"/>
              <a:r>
                <a:rPr lang="fr-FR" sz="1600" dirty="0"/>
                <a:t>La </a:t>
              </a:r>
              <a:r>
                <a:rPr lang="fr-FR" sz="1600" b="1" dirty="0"/>
                <a:t>réponse de vos cellules aux virus </a:t>
              </a:r>
              <a:r>
                <a:rPr lang="fr-FR" sz="1600" dirty="0"/>
                <a:t>et les </a:t>
              </a:r>
              <a:r>
                <a:rPr lang="fr-FR" sz="1600" b="1" dirty="0"/>
                <a:t>éléments génétiques </a:t>
              </a:r>
              <a:r>
                <a:rPr lang="fr-FR" sz="1600" dirty="0"/>
                <a:t>associés seront recherchés au laboratoire dans ces prélèvements. Nous rechercherons également si vous avez déjà eu la dengue.</a:t>
              </a:r>
            </a:p>
            <a:p>
              <a:pPr algn="just"/>
              <a:endParaRPr lang="fr-FR" sz="1600" dirty="0"/>
            </a:p>
            <a:p>
              <a:pPr algn="just"/>
              <a:r>
                <a:rPr lang="fr-FR" sz="1600" dirty="0"/>
                <a:t>Si vous le souhaitez, nous pourrons vous indiquer par email si vous avez déjà eu la dengue. 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10591" y="8034789"/>
              <a:ext cx="6086533" cy="3004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endParaRPr lang="fr-FR" sz="1600" dirty="0"/>
            </a:p>
          </p:txBody>
        </p:sp>
        <p:sp>
          <p:nvSpPr>
            <p:cNvPr id="77" name="Rectangle à coins arrondis 76">
              <a:extLst>
                <a:ext uri="{FF2B5EF4-FFF2-40B4-BE49-F238E27FC236}">
                  <a16:creationId xmlns:a16="http://schemas.microsoft.com/office/drawing/2014/main" id="{6AAC09FE-1F1A-6448-8360-DED13433BEB1}"/>
                </a:ext>
              </a:extLst>
            </p:cNvPr>
            <p:cNvSpPr/>
            <p:nvPr/>
          </p:nvSpPr>
          <p:spPr>
            <a:xfrm>
              <a:off x="98089" y="4589946"/>
              <a:ext cx="9266628" cy="4036183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EC5B8699-E9A0-FA48-B96D-C1F8347074E9}"/>
              </a:ext>
            </a:extLst>
          </p:cNvPr>
          <p:cNvSpPr/>
          <p:nvPr/>
        </p:nvSpPr>
        <p:spPr>
          <a:xfrm>
            <a:off x="145974" y="2174696"/>
            <a:ext cx="9279036" cy="2226777"/>
          </a:xfrm>
          <a:prstGeom prst="roundRect">
            <a:avLst>
              <a:gd name="adj" fmla="val 906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107626" y="2222612"/>
            <a:ext cx="3283719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fr-FR" b="1" dirty="0">
                <a:solidFill>
                  <a:srgbClr val="3C59A1"/>
                </a:solidFill>
              </a:rPr>
              <a:t>Qu’est-ce que l’étude GEDIPOP 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4652" y="2478922"/>
            <a:ext cx="921634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600" dirty="0"/>
              <a:t>Cette étude a pour but d’étudier</a:t>
            </a:r>
            <a:endParaRPr lang="fr-FR" sz="1600" dirty="0">
              <a:cs typeface="Calibri"/>
            </a:endParaRPr>
          </a:p>
          <a:p>
            <a:r>
              <a:rPr lang="fr-FR" sz="1600" b="1" dirty="0">
                <a:cs typeface="Calibri"/>
              </a:rPr>
              <a:t>la réponse des Mélanésiens et des Européens aux virus, notamment le virus de la dengue,</a:t>
            </a:r>
          </a:p>
          <a:p>
            <a:r>
              <a:rPr lang="fr-FR" sz="1600" b="1" dirty="0">
                <a:cs typeface="Calibri"/>
              </a:rPr>
              <a:t>et d’identifier les gènes qui la régulent.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98089" y="12577911"/>
            <a:ext cx="3028393" cy="2308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fr-FR" sz="900" dirty="0"/>
              <a:t>2022-035 GEDIPOP fiche didactique version 1 du 17/01/2024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097" y="-24201"/>
            <a:ext cx="845359" cy="845359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421395D8-6E77-180E-D301-C79338C5169B}"/>
              </a:ext>
            </a:extLst>
          </p:cNvPr>
          <p:cNvSpPr txBox="1"/>
          <p:nvPr/>
        </p:nvSpPr>
        <p:spPr>
          <a:xfrm>
            <a:off x="1163952" y="4127778"/>
            <a:ext cx="1481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24355"/>
                </a:solidFill>
              </a:rPr>
              <a:t>Virus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C677215E-9670-C9BF-B0B8-208F246733DE}"/>
              </a:ext>
            </a:extLst>
          </p:cNvPr>
          <p:cNvGrpSpPr/>
          <p:nvPr/>
        </p:nvGrpSpPr>
        <p:grpSpPr>
          <a:xfrm>
            <a:off x="6615445" y="3254109"/>
            <a:ext cx="1746691" cy="1153438"/>
            <a:chOff x="5597343" y="3906027"/>
            <a:chExt cx="1746691" cy="1153438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4CCC0B16-C086-6078-FE4A-4E3FD1DB1D28}"/>
                </a:ext>
              </a:extLst>
            </p:cNvPr>
            <p:cNvGrpSpPr/>
            <p:nvPr/>
          </p:nvGrpSpPr>
          <p:grpSpPr>
            <a:xfrm>
              <a:off x="5597343" y="3906027"/>
              <a:ext cx="1746691" cy="916623"/>
              <a:chOff x="10364612" y="3762926"/>
              <a:chExt cx="1746691" cy="916623"/>
            </a:xfrm>
          </p:grpSpPr>
          <p:pic>
            <p:nvPicPr>
              <p:cNvPr id="24" name="Graphique 23" descr="ADN avec un remplissage uni">
                <a:extLst>
                  <a:ext uri="{FF2B5EF4-FFF2-40B4-BE49-F238E27FC236}">
                    <a16:creationId xmlns:a16="http://schemas.microsoft.com/office/drawing/2014/main" id="{0F505A88-2901-42E9-D8C3-1D8CCDF0F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5400000">
                <a:off x="10364612" y="3762926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5" name="Graphique 24" descr="ADN avec un remplissage uni">
                <a:extLst>
                  <a:ext uri="{FF2B5EF4-FFF2-40B4-BE49-F238E27FC236}">
                    <a16:creationId xmlns:a16="http://schemas.microsoft.com/office/drawing/2014/main" id="{C17A904A-7B71-2DF4-8FCC-9E6C6B6DAC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5400000">
                <a:off x="11196903" y="3765149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0DAF7273-24E9-2AED-9DFD-CB25C208A426}"/>
                </a:ext>
              </a:extLst>
            </p:cNvPr>
            <p:cNvSpPr txBox="1"/>
            <p:nvPr/>
          </p:nvSpPr>
          <p:spPr>
            <a:xfrm>
              <a:off x="6144257" y="4782466"/>
              <a:ext cx="7670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ADN</a:t>
              </a:r>
            </a:p>
          </p:txBody>
        </p:sp>
      </p:grpSp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07973D33-3AB8-2398-333F-54B7C760DCBE}"/>
              </a:ext>
            </a:extLst>
          </p:cNvPr>
          <p:cNvSpPr/>
          <p:nvPr/>
        </p:nvSpPr>
        <p:spPr>
          <a:xfrm>
            <a:off x="2577684" y="3449980"/>
            <a:ext cx="914400" cy="4670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A8B45094-8F58-3CD7-3A0E-5BA8822AB6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595" y="3263748"/>
            <a:ext cx="781994" cy="839472"/>
          </a:xfrm>
          <a:prstGeom prst="rect">
            <a:avLst/>
          </a:prstGeom>
        </p:spPr>
      </p:pic>
      <p:grpSp>
        <p:nvGrpSpPr>
          <p:cNvPr id="62" name="Groupe 61">
            <a:extLst>
              <a:ext uri="{FF2B5EF4-FFF2-40B4-BE49-F238E27FC236}">
                <a16:creationId xmlns:a16="http://schemas.microsoft.com/office/drawing/2014/main" id="{E1802B58-293E-6985-EEE1-B811989D3871}"/>
              </a:ext>
            </a:extLst>
          </p:cNvPr>
          <p:cNvGrpSpPr/>
          <p:nvPr/>
        </p:nvGrpSpPr>
        <p:grpSpPr>
          <a:xfrm>
            <a:off x="4748423" y="3105443"/>
            <a:ext cx="1598230" cy="811546"/>
            <a:chOff x="4748423" y="3105443"/>
            <a:chExt cx="1598230" cy="811546"/>
          </a:xfrm>
        </p:grpSpPr>
        <p:sp>
          <p:nvSpPr>
            <p:cNvPr id="38" name="Flèche : droite 37">
              <a:extLst>
                <a:ext uri="{FF2B5EF4-FFF2-40B4-BE49-F238E27FC236}">
                  <a16:creationId xmlns:a16="http://schemas.microsoft.com/office/drawing/2014/main" id="{0316CB0B-E81F-8FD5-E375-C68DBAA4F149}"/>
                </a:ext>
              </a:extLst>
            </p:cNvPr>
            <p:cNvSpPr/>
            <p:nvPr/>
          </p:nvSpPr>
          <p:spPr>
            <a:xfrm flipH="1">
              <a:off x="5432253" y="3449980"/>
              <a:ext cx="914400" cy="467009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D76147C5-7626-BAFE-0381-578D813C8706}"/>
                </a:ext>
              </a:extLst>
            </p:cNvPr>
            <p:cNvSpPr/>
            <p:nvPr/>
          </p:nvSpPr>
          <p:spPr>
            <a:xfrm>
              <a:off x="4748423" y="3387550"/>
              <a:ext cx="72000" cy="72000"/>
            </a:xfrm>
            <a:prstGeom prst="ellipse">
              <a:avLst/>
            </a:prstGeom>
            <a:solidFill>
              <a:srgbClr val="B2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AA171A5B-026B-DF59-A3E9-C24AB91347E3}"/>
                </a:ext>
              </a:extLst>
            </p:cNvPr>
            <p:cNvSpPr/>
            <p:nvPr/>
          </p:nvSpPr>
          <p:spPr>
            <a:xfrm>
              <a:off x="4900823" y="3429881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6465DEE2-FAC8-4060-4889-E1AA1BF95155}"/>
                </a:ext>
              </a:extLst>
            </p:cNvPr>
            <p:cNvSpPr/>
            <p:nvPr/>
          </p:nvSpPr>
          <p:spPr>
            <a:xfrm>
              <a:off x="4790755" y="3497611"/>
              <a:ext cx="72000" cy="7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CF1E8030-A1FD-FCB8-8DA1-9796065AAC2C}"/>
                </a:ext>
              </a:extLst>
            </p:cNvPr>
            <p:cNvSpPr/>
            <p:nvPr/>
          </p:nvSpPr>
          <p:spPr>
            <a:xfrm>
              <a:off x="4833084" y="3353677"/>
              <a:ext cx="72000" cy="72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080D39B8-6A7F-25D2-B3E4-6AA8B82C0D8C}"/>
                </a:ext>
              </a:extLst>
            </p:cNvPr>
            <p:cNvSpPr/>
            <p:nvPr/>
          </p:nvSpPr>
          <p:spPr>
            <a:xfrm>
              <a:off x="4960083" y="3539943"/>
              <a:ext cx="72000" cy="72000"/>
            </a:xfrm>
            <a:prstGeom prst="ellipse">
              <a:avLst/>
            </a:prstGeom>
            <a:solidFill>
              <a:srgbClr val="F241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103D90EF-5437-2367-96B8-84834C4E9251}"/>
                </a:ext>
              </a:extLst>
            </p:cNvPr>
            <p:cNvSpPr/>
            <p:nvPr/>
          </p:nvSpPr>
          <p:spPr>
            <a:xfrm rot="15750616">
              <a:off x="5186286" y="3438384"/>
              <a:ext cx="72000" cy="72000"/>
            </a:xfrm>
            <a:prstGeom prst="ellipse">
              <a:avLst/>
            </a:prstGeom>
            <a:solidFill>
              <a:srgbClr val="B2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C42B2FA0-1636-FC97-48F3-3DACCE87F84A}"/>
                </a:ext>
              </a:extLst>
            </p:cNvPr>
            <p:cNvSpPr/>
            <p:nvPr/>
          </p:nvSpPr>
          <p:spPr>
            <a:xfrm rot="15750616">
              <a:off x="5029668" y="3416279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FA82D933-2FF3-C100-77D6-5A9670478D5B}"/>
                </a:ext>
              </a:extLst>
            </p:cNvPr>
            <p:cNvSpPr/>
            <p:nvPr/>
          </p:nvSpPr>
          <p:spPr>
            <a:xfrm rot="15750616">
              <a:off x="5129968" y="3334780"/>
              <a:ext cx="72000" cy="7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2E2B0762-CF7B-50B5-A6FE-1273C3B13AAA}"/>
                </a:ext>
              </a:extLst>
            </p:cNvPr>
            <p:cNvSpPr/>
            <p:nvPr/>
          </p:nvSpPr>
          <p:spPr>
            <a:xfrm rot="15750616">
              <a:off x="5106762" y="3483003"/>
              <a:ext cx="72000" cy="72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184DA67C-C8E5-576E-03EE-42FAE0BF0F01}"/>
                </a:ext>
              </a:extLst>
            </p:cNvPr>
            <p:cNvSpPr/>
            <p:nvPr/>
          </p:nvSpPr>
          <p:spPr>
            <a:xfrm rot="15750616">
              <a:off x="4956567" y="3314880"/>
              <a:ext cx="72000" cy="72000"/>
            </a:xfrm>
            <a:prstGeom prst="ellipse">
              <a:avLst/>
            </a:prstGeom>
            <a:solidFill>
              <a:srgbClr val="F241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7D0C66D-58C6-11CC-0D5B-3F3D43B56347}"/>
                </a:ext>
              </a:extLst>
            </p:cNvPr>
            <p:cNvSpPr/>
            <p:nvPr/>
          </p:nvSpPr>
          <p:spPr>
            <a:xfrm rot="3965091">
              <a:off x="4787972" y="3170728"/>
              <a:ext cx="72000" cy="72000"/>
            </a:xfrm>
            <a:prstGeom prst="ellipse">
              <a:avLst/>
            </a:prstGeom>
            <a:solidFill>
              <a:srgbClr val="B2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B9077FDA-312F-93F3-16DA-6B739DF77A14}"/>
                </a:ext>
              </a:extLst>
            </p:cNvPr>
            <p:cNvSpPr/>
            <p:nvPr/>
          </p:nvSpPr>
          <p:spPr>
            <a:xfrm rot="3965091">
              <a:off x="4944448" y="3147645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F83B0A8F-C68F-5D85-10DF-5E8139305AFD}"/>
                </a:ext>
              </a:extLst>
            </p:cNvPr>
            <p:cNvSpPr/>
            <p:nvPr/>
          </p:nvSpPr>
          <p:spPr>
            <a:xfrm rot="3965091">
              <a:off x="4871286" y="3254180"/>
              <a:ext cx="72000" cy="7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2A496B2B-E16A-7D64-DEE7-214D4A15C560}"/>
                </a:ext>
              </a:extLst>
            </p:cNvPr>
            <p:cNvSpPr/>
            <p:nvPr/>
          </p:nvSpPr>
          <p:spPr>
            <a:xfrm rot="3965091">
              <a:off x="4851633" y="3105443"/>
              <a:ext cx="72000" cy="72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478C643C-A6D3-F932-46AE-BCB852431AE1}"/>
                </a:ext>
              </a:extLst>
            </p:cNvPr>
            <p:cNvSpPr/>
            <p:nvPr/>
          </p:nvSpPr>
          <p:spPr>
            <a:xfrm rot="3965091">
              <a:off x="5043238" y="3224235"/>
              <a:ext cx="72000" cy="72000"/>
            </a:xfrm>
            <a:prstGeom prst="ellipse">
              <a:avLst/>
            </a:prstGeom>
            <a:solidFill>
              <a:srgbClr val="F241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7" name="ZoneTexte 56">
            <a:extLst>
              <a:ext uri="{FF2B5EF4-FFF2-40B4-BE49-F238E27FC236}">
                <a16:creationId xmlns:a16="http://schemas.microsoft.com/office/drawing/2014/main" id="{CDF7F23F-3C60-B0DD-3BAF-2C96D9890732}"/>
              </a:ext>
            </a:extLst>
          </p:cNvPr>
          <p:cNvSpPr txBox="1"/>
          <p:nvPr/>
        </p:nvSpPr>
        <p:spPr>
          <a:xfrm>
            <a:off x="4167683" y="3940534"/>
            <a:ext cx="1481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B400FF"/>
                </a:solidFill>
              </a:rPr>
              <a:t>Réponse immunitaire</a:t>
            </a:r>
          </a:p>
        </p:txBody>
      </p:sp>
      <p:pic>
        <p:nvPicPr>
          <p:cNvPr id="58" name="Image 57">
            <a:extLst>
              <a:ext uri="{FF2B5EF4-FFF2-40B4-BE49-F238E27FC236}">
                <a16:creationId xmlns:a16="http://schemas.microsoft.com/office/drawing/2014/main" id="{CF903331-4BE4-D1B1-353C-2A5AD14B5B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3412" y="5771561"/>
            <a:ext cx="1216393" cy="1216393"/>
          </a:xfrm>
          <a:prstGeom prst="rect">
            <a:avLst/>
          </a:prstGeom>
        </p:spPr>
      </p:pic>
      <p:pic>
        <p:nvPicPr>
          <p:cNvPr id="60" name="Image 59" descr="Une image contenant art&#10;&#10;Description générée automatiquement">
            <a:extLst>
              <a:ext uri="{FF2B5EF4-FFF2-40B4-BE49-F238E27FC236}">
                <a16:creationId xmlns:a16="http://schemas.microsoft.com/office/drawing/2014/main" id="{91FE199F-C869-8F93-661E-BA1AA872F42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613" t="21972" r="67498" b="31311"/>
          <a:stretch/>
        </p:blipFill>
        <p:spPr>
          <a:xfrm>
            <a:off x="6713331" y="6879930"/>
            <a:ext cx="866521" cy="980845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01AB3E01-8E01-F227-0432-1EA9CB6FF5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79852" y="104303"/>
            <a:ext cx="1190373" cy="39679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6FDA42F-6ABD-51C1-6FA6-7F9EFFAF3CF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7906915" y="7187475"/>
            <a:ext cx="432390" cy="43239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3D9BAC9-454E-87CE-E581-F9190D2E395D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2" r="4578" b="4614"/>
          <a:stretch/>
        </p:blipFill>
        <p:spPr bwMode="auto">
          <a:xfrm>
            <a:off x="194652" y="196473"/>
            <a:ext cx="1745849" cy="7268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51830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1081</TotalTime>
  <Words>389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Script</vt:lpstr>
      <vt:lpstr>Thème Office</vt:lpstr>
      <vt:lpstr>Présentation PowerPoint</vt:lpstr>
    </vt:vector>
  </TitlesOfParts>
  <Company>ECONOCOM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 CLÉMENT</dc:creator>
  <cp:lastModifiedBy>Myrielle  DUPONT-ROUZEYROL</cp:lastModifiedBy>
  <cp:revision>121</cp:revision>
  <cp:lastPrinted>2019-11-13T15:56:12Z</cp:lastPrinted>
  <dcterms:created xsi:type="dcterms:W3CDTF">2019-11-13T10:27:45Z</dcterms:created>
  <dcterms:modified xsi:type="dcterms:W3CDTF">2024-07-19T03:46:06Z</dcterms:modified>
</cp:coreProperties>
</file>